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71" r:id="rId6"/>
    <p:sldId id="272" r:id="rId7"/>
    <p:sldId id="263" r:id="rId8"/>
    <p:sldId id="264" r:id="rId9"/>
    <p:sldId id="267" r:id="rId10"/>
    <p:sldId id="266" r:id="rId11"/>
    <p:sldId id="268" r:id="rId12"/>
    <p:sldId id="270" r:id="rId13"/>
    <p:sldId id="269" r:id="rId14"/>
    <p:sldId id="273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96"/>
    <p:restoredTop sz="94582"/>
  </p:normalViewPr>
  <p:slideViewPr>
    <p:cSldViewPr snapToGrid="0" snapToObjects="1">
      <p:cViewPr>
        <p:scale>
          <a:sx n="104" d="100"/>
          <a:sy n="104" d="100"/>
        </p:scale>
        <p:origin x="13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6AD3-1E67-B248-8501-669077AF4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86C0C-235A-6D49-8AFD-51634C53C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3908-381E-4646-86C4-65004D8B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51EE0-0D88-4F44-B770-8C7B6DD4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B189-4AD5-0546-A9EC-AA52209E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914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5577-A55B-A64A-B0C8-4DD3A46D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0EAF7-DF7E-4846-B430-59976A522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76EB-A22F-4140-B5CA-14645734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C5735-8955-5248-AC24-B5A8495F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0B465-E4CD-BD4B-9E0A-E307FEBE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045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4E75D-EB31-1343-950E-A6FFADB4E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76AFA-1D53-7A4B-AFDA-19ECA0FF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04E8-748B-F949-9165-CABB143D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D8B5-28A9-6540-9B1E-CFA75B64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483DE-AF45-664D-9644-4FF185BA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450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5455-7983-664C-ABDE-802DCEAA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5D80-7830-9842-BF37-0D492D167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8959-FA02-0343-BFD9-782B9164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8C687-FBC3-7141-9D9F-0C03692B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8B2D-7289-6C44-B7E6-3F2A4951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18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DCBF-EDB2-8E49-A834-91B23FFB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E96E-DB69-1C43-B8D5-0A47F6423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2D0EE-DDA3-9744-A66D-D5FFDBA5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56148-AC00-634F-9985-599626BB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1A92E-CDEB-6E44-91EF-1824D5AE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441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45D1-C2DE-7A45-8F63-4A4A8194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C575-7D30-A649-8177-46CD15BEA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43A32-0DC2-3646-B8BF-3996F2D2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8AC72-EBB6-7D47-AA0F-0999A93A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672A1-AB3A-974C-9D4D-6A30812B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EF49-6859-9044-840C-B757AD83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157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E813-71B3-6447-9371-CC3B2491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A4424-E950-944C-A2B3-D861E8B04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36AC2-F396-2349-B084-CC099BA01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CB1EF-646B-D340-98AA-4CEEF295D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0FD84-81E6-1F43-B29B-5BF4B9E74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3B826-E0E0-BD45-90E8-05178327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E58D5-663E-D548-94C1-29BF86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DE0E1-8DB2-B840-A5FF-75C4BC6B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769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DF61-12B5-CD45-BAB9-3DD14C63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D465-EE09-694C-90ED-F0900F6E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1833E-37D1-A343-8C97-6594CED7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EEE71-2FB0-5A4E-943D-6BF85AB5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815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BE665-1303-B94F-8FFA-DD6A8996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E98DE-3C7E-B14F-B9D3-AB5CADA1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842A7-6BD9-4E47-B8CC-DA7CD107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97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1693-0133-2D4F-A0C9-8A9F6B08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7DC9-7486-A746-8DBA-D7E11B4D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24D4E-2FFF-704F-A11F-2354A4D1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62159-9725-BC4F-ACB5-9C8392F2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7040D-4BC9-934C-8979-324CD943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B932-8CFB-6840-8E16-A08C5C11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14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9370-E857-5343-A4AF-80F024D0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62023-E6DC-8341-9A02-C593BA0CE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E84E8-913F-6747-AC33-4169464FD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FB28F-7A8F-EA48-80FA-211CDAAA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5DF93-F0E3-9843-920F-B4249816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F1B50-DE9C-B548-BB36-4F2A5815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046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CE436-3C55-2248-B0E7-20953839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C2056-E38E-4541-B56E-BE4DE69E2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3F289-C3A7-E341-87A9-8666B0CE3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A6FC-9F42-9B41-BE4D-3EC7287D78B1}" type="datetimeFigureOut">
              <a:rPr lang="en-KR" smtClean="0"/>
              <a:t>2021/06/26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BB581-D59C-EF4C-8676-95019BCFD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EB8B-DDC0-8041-94CE-E8FDE9436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DF320-3CB7-1548-BDB5-39DB09569AF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777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44A8-1FB1-8D4B-B902-CA7453144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논문 주제 구체화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7DFD8-4D5D-684A-AD7B-3ACCD9324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3405" y="4046882"/>
            <a:ext cx="1565189" cy="500405"/>
          </a:xfrm>
        </p:spPr>
        <p:txBody>
          <a:bodyPr/>
          <a:lstStyle/>
          <a:p>
            <a:r>
              <a:rPr lang="ko-KR" altLang="en-US" dirty="0" err="1"/>
              <a:t>조성운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5491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고려사항 및 문제점</a:t>
            </a:r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44ED0F-07D2-494B-B2CE-89733C2897F8}"/>
              </a:ext>
            </a:extLst>
          </p:cNvPr>
          <p:cNvGrpSpPr/>
          <p:nvPr/>
        </p:nvGrpSpPr>
        <p:grpSpPr>
          <a:xfrm>
            <a:off x="1077686" y="4044935"/>
            <a:ext cx="10276114" cy="1939955"/>
            <a:chOff x="1077686" y="4445526"/>
            <a:chExt cx="10276114" cy="19399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0F10F6-A901-C44E-9945-34F50474B2CF}"/>
                </a:ext>
              </a:extLst>
            </p:cNvPr>
            <p:cNvSpPr txBox="1"/>
            <p:nvPr/>
          </p:nvSpPr>
          <p:spPr>
            <a:xfrm>
              <a:off x="2084615" y="5091857"/>
              <a:ext cx="9269185" cy="129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RS-</a:t>
              </a:r>
              <a:r>
                <a:rPr lang="en-US" altLang="ko-KR" dirty="0" err="1"/>
                <a:t>Ottertune</a:t>
              </a:r>
              <a:r>
                <a:rPr lang="ko-KR" altLang="en-US" dirty="0"/>
                <a:t>의 경우 </a:t>
              </a:r>
              <a:r>
                <a:rPr lang="en-US" altLang="ko-KR" dirty="0"/>
                <a:t>(4)</a:t>
              </a:r>
              <a:r>
                <a:rPr lang="ko-KR" altLang="en-US" dirty="0"/>
                <a:t> </a:t>
              </a:r>
              <a:r>
                <a:rPr lang="en-US" altLang="ko-KR" dirty="0"/>
                <a:t>Recommendation</a:t>
              </a:r>
              <a:r>
                <a:rPr lang="ko-KR" altLang="en-US" dirty="0"/>
                <a:t> 단계에서 </a:t>
              </a:r>
              <a:r>
                <a:rPr lang="en-US" altLang="ko-KR" dirty="0"/>
                <a:t>GP</a:t>
              </a:r>
              <a:r>
                <a:rPr lang="ko-KR" altLang="en-US" dirty="0" err="1"/>
                <a:t>를</a:t>
              </a:r>
              <a:r>
                <a:rPr lang="ko-KR" altLang="en-US" dirty="0"/>
                <a:t> 사용한다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r>
                <a:rPr lang="en-US" altLang="ko-KR" dirty="0"/>
                <a:t>Bayesian</a:t>
              </a:r>
              <a:r>
                <a:rPr lang="ko-KR" altLang="en-US" dirty="0"/>
                <a:t> </a:t>
              </a:r>
              <a:r>
                <a:rPr lang="en-US" altLang="ko-KR" dirty="0"/>
                <a:t>Optimization</a:t>
              </a:r>
              <a:r>
                <a:rPr lang="ko-KR" altLang="en-US" dirty="0"/>
                <a:t>에서 </a:t>
              </a:r>
              <a:r>
                <a:rPr lang="en-US" altLang="ko-KR" dirty="0"/>
                <a:t>surrogate model</a:t>
              </a:r>
              <a:r>
                <a:rPr lang="ko-KR" altLang="en-US" dirty="0"/>
                <a:t>로 </a:t>
              </a:r>
              <a:r>
                <a:rPr lang="en-US" altLang="ko-KR" dirty="0"/>
                <a:t>GP</a:t>
              </a:r>
              <a:r>
                <a:rPr lang="ko-KR" altLang="en-US" dirty="0" err="1"/>
                <a:t>를</a:t>
              </a:r>
              <a:r>
                <a:rPr lang="ko-KR" altLang="en-US" dirty="0"/>
                <a:t> 사용하게 될 경우 같은 </a:t>
              </a:r>
              <a:r>
                <a:rPr lang="en-US" altLang="ko-KR" dirty="0"/>
                <a:t>GP</a:t>
              </a:r>
              <a:r>
                <a:rPr lang="ko-KR" altLang="en-US" dirty="0"/>
                <a:t> 모델을 사용하기 때문에 결과가 동일할 가능성이 존재하여 기존 방식 그대로 진행해도 될 것이다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C7CD11-E511-954E-BA70-D08792C1B635}"/>
                </a:ext>
              </a:extLst>
            </p:cNvPr>
            <p:cNvSpPr txBox="1"/>
            <p:nvPr/>
          </p:nvSpPr>
          <p:spPr>
            <a:xfrm>
              <a:off x="1077686" y="4445526"/>
              <a:ext cx="9568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Bayesian Optimization</a:t>
              </a:r>
              <a:r>
                <a:rPr lang="ko-KR" altLang="en-US" sz="2000" b="1" dirty="0"/>
                <a:t> 방법의 경우 기존 </a:t>
              </a:r>
              <a:r>
                <a:rPr lang="en-US" altLang="ko-KR" sz="2000" b="1" dirty="0"/>
                <a:t>RS-</a:t>
              </a:r>
              <a:r>
                <a:rPr lang="en-US" altLang="ko-KR" sz="2000" b="1" dirty="0" err="1"/>
                <a:t>Ottertune</a:t>
              </a:r>
              <a:r>
                <a:rPr lang="ko-KR" altLang="en-US" sz="2000" b="1" dirty="0"/>
                <a:t>의 방식과 결과가 동일할 수 있다</a:t>
              </a:r>
              <a:r>
                <a:rPr lang="en-US" altLang="ko-KR" sz="2000" b="1" dirty="0"/>
                <a:t>.</a:t>
              </a:r>
              <a:r>
                <a:rPr lang="ko-KR" altLang="en-US" sz="2000" b="1" dirty="0"/>
                <a:t>  </a:t>
              </a:r>
              <a:endParaRPr lang="en-KR" sz="2000" b="1" dirty="0"/>
            </a:p>
          </p:txBody>
        </p:sp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94F2FF98-4351-F048-B66A-AEF3947312A4}"/>
                </a:ext>
              </a:extLst>
            </p:cNvPr>
            <p:cNvSpPr/>
            <p:nvPr/>
          </p:nvSpPr>
          <p:spPr>
            <a:xfrm>
              <a:off x="1268186" y="5253439"/>
              <a:ext cx="511628" cy="323166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1B3345-AE91-F94F-ACD4-0A50F2F58B07}"/>
              </a:ext>
            </a:extLst>
          </p:cNvPr>
          <p:cNvGrpSpPr/>
          <p:nvPr/>
        </p:nvGrpSpPr>
        <p:grpSpPr>
          <a:xfrm>
            <a:off x="1077686" y="2089309"/>
            <a:ext cx="10096499" cy="1424635"/>
            <a:chOff x="1077686" y="1713886"/>
            <a:chExt cx="10096499" cy="1424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57D49-B21F-D046-B795-45E900309E33}"/>
                </a:ext>
              </a:extLst>
            </p:cNvPr>
            <p:cNvSpPr txBox="1"/>
            <p:nvPr/>
          </p:nvSpPr>
          <p:spPr>
            <a:xfrm>
              <a:off x="1077686" y="1713886"/>
              <a:ext cx="7859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Tuning </a:t>
              </a:r>
              <a:r>
                <a:rPr lang="ko-KR" altLang="en-US" sz="2000" b="1" dirty="0"/>
                <a:t>방법을 비교하는 것 자체가 불필요한 일이 될 수 있다</a:t>
              </a:r>
              <a:r>
                <a:rPr lang="en-US" altLang="ko-KR" sz="2000" b="1" dirty="0"/>
                <a:t>.</a:t>
              </a:r>
              <a:r>
                <a:rPr lang="ko-KR" altLang="en-US" sz="2000" b="1" dirty="0"/>
                <a:t> </a:t>
              </a:r>
              <a:endParaRPr lang="en-KR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2D55B-9504-B64F-9D57-F637F639907F}"/>
                </a:ext>
              </a:extLst>
            </p:cNvPr>
            <p:cNvSpPr txBox="1"/>
            <p:nvPr/>
          </p:nvSpPr>
          <p:spPr>
            <a:xfrm>
              <a:off x="2084615" y="2260395"/>
              <a:ext cx="9089570" cy="87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정확도가 가장 높은 방법은 사전 데이터를 활용하는 </a:t>
              </a:r>
              <a:r>
                <a:rPr lang="en-US" altLang="ko-KR" dirty="0"/>
                <a:t>Bayesian Optimization</a:t>
              </a:r>
              <a:r>
                <a:rPr lang="ko-KR" altLang="en-US" dirty="0"/>
                <a:t>이기 때문에 실험을 통해 나머지 방법들을 비교하는 것이 무의미할 수 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KR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3D9F70FA-3591-F940-8B40-1BBBDB724043}"/>
                </a:ext>
              </a:extLst>
            </p:cNvPr>
            <p:cNvSpPr/>
            <p:nvPr/>
          </p:nvSpPr>
          <p:spPr>
            <a:xfrm>
              <a:off x="1268186" y="2421978"/>
              <a:ext cx="511628" cy="323166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48570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R" dirty="0"/>
              <a:t>Hyperparameter Tuning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BFD89-DEC6-BE49-B6F5-A9E9B9569BEF}"/>
              </a:ext>
            </a:extLst>
          </p:cNvPr>
          <p:cNvSpPr txBox="1"/>
          <p:nvPr/>
        </p:nvSpPr>
        <p:spPr>
          <a:xfrm>
            <a:off x="990600" y="1668159"/>
            <a:ext cx="84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</a:t>
            </a:r>
            <a:r>
              <a:rPr lang="en-US" altLang="ko-KR" b="1" dirty="0"/>
              <a:t>Redis</a:t>
            </a:r>
            <a:r>
              <a:rPr lang="ko-KR" altLang="en-US" b="1" dirty="0"/>
              <a:t> </a:t>
            </a:r>
            <a:r>
              <a:rPr lang="en-US" altLang="ko-KR" b="1" dirty="0"/>
              <a:t>knob </a:t>
            </a:r>
            <a:r>
              <a:rPr lang="ko-KR" altLang="en-US" b="1" dirty="0"/>
              <a:t>들을 독립된 분류로 나눈 후 각 </a:t>
            </a:r>
            <a:r>
              <a:rPr lang="ko-KR" altLang="en-US" b="1" dirty="0" err="1"/>
              <a:t>분류별로</a:t>
            </a:r>
            <a:r>
              <a:rPr lang="ko-KR" altLang="en-US" b="1" dirty="0"/>
              <a:t> </a:t>
            </a:r>
            <a:r>
              <a:rPr lang="en-US" altLang="ko-KR" b="1" dirty="0"/>
              <a:t>Hyperparameter </a:t>
            </a:r>
            <a:r>
              <a:rPr lang="en-US" altLang="ko-KR" b="1" dirty="0" err="1"/>
              <a:t>tuing</a:t>
            </a:r>
            <a:r>
              <a:rPr lang="en-US" altLang="ko-KR" b="1" dirty="0"/>
              <a:t> </a:t>
            </a:r>
            <a:r>
              <a:rPr lang="ko-KR" altLang="en-US" b="1" dirty="0"/>
              <a:t>진행  </a:t>
            </a:r>
            <a:endParaRPr lang="en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513CD-799B-6944-B58F-ED5F8DA014D0}"/>
              </a:ext>
            </a:extLst>
          </p:cNvPr>
          <p:cNvSpPr txBox="1"/>
          <p:nvPr/>
        </p:nvSpPr>
        <p:spPr>
          <a:xfrm>
            <a:off x="988918" y="2647160"/>
            <a:ext cx="271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Redis Parameter</a:t>
            </a:r>
            <a:endParaRPr lang="en-KR" b="1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304B5810-E68C-0644-AF7E-96617FB0A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257503"/>
              </p:ext>
            </p:extLst>
          </p:nvPr>
        </p:nvGraphicFramePr>
        <p:xfrm>
          <a:off x="619897" y="3306477"/>
          <a:ext cx="242751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7514">
                  <a:extLst>
                    <a:ext uri="{9D8B030D-6E8A-4147-A177-3AD203B41FA5}">
                      <a16:colId xmlns:a16="http://schemas.microsoft.com/office/drawing/2014/main" val="179546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4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Param(2)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78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Param(3)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79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Param(4)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87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05816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3AB7E8C2-3B50-264C-A790-633250B41928}"/>
              </a:ext>
            </a:extLst>
          </p:cNvPr>
          <p:cNvSpPr/>
          <p:nvPr/>
        </p:nvSpPr>
        <p:spPr>
          <a:xfrm>
            <a:off x="3802875" y="3427987"/>
            <a:ext cx="1035236" cy="50950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65CAC4-7991-6740-8827-F0D8A4D5F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67256"/>
              </p:ext>
            </p:extLst>
          </p:nvPr>
        </p:nvGraphicFramePr>
        <p:xfrm>
          <a:off x="6443753" y="2576134"/>
          <a:ext cx="173082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0829">
                  <a:extLst>
                    <a:ext uri="{9D8B030D-6E8A-4147-A177-3AD203B41FA5}">
                      <a16:colId xmlns:a16="http://schemas.microsoft.com/office/drawing/2014/main" val="3530440890"/>
                    </a:ext>
                  </a:extLst>
                </a:gridCol>
              </a:tblGrid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24487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Param(2)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9231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Param(3)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2633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19555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B4260E0F-52AC-CE42-BC9B-BBA1940C4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10761"/>
              </p:ext>
            </p:extLst>
          </p:nvPr>
        </p:nvGraphicFramePr>
        <p:xfrm>
          <a:off x="5121140" y="4427980"/>
          <a:ext cx="173082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0829">
                  <a:extLst>
                    <a:ext uri="{9D8B030D-6E8A-4147-A177-3AD203B41FA5}">
                      <a16:colId xmlns:a16="http://schemas.microsoft.com/office/drawing/2014/main" val="3530440890"/>
                    </a:ext>
                  </a:extLst>
                </a:gridCol>
              </a:tblGrid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Param(1)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24487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Param(2)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9231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Param(3)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2633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19555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F8B6F0C2-D6D4-B241-9517-E9E6191FE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94147"/>
              </p:ext>
            </p:extLst>
          </p:nvPr>
        </p:nvGraphicFramePr>
        <p:xfrm>
          <a:off x="7325497" y="4233577"/>
          <a:ext cx="173082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0829">
                  <a:extLst>
                    <a:ext uri="{9D8B030D-6E8A-4147-A177-3AD203B41FA5}">
                      <a16:colId xmlns:a16="http://schemas.microsoft.com/office/drawing/2014/main" val="3530440890"/>
                    </a:ext>
                  </a:extLst>
                </a:gridCol>
              </a:tblGrid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24487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9231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Param(3)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26336"/>
                  </a:ext>
                </a:extLst>
              </a:tr>
              <a:tr h="32109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19555"/>
                  </a:ext>
                </a:extLst>
              </a:tr>
            </a:tbl>
          </a:graphicData>
        </a:graphic>
      </p:graphicFrame>
      <p:sp>
        <p:nvSpPr>
          <p:cNvPr id="23" name="Alternate Process 22">
            <a:extLst>
              <a:ext uri="{FF2B5EF4-FFF2-40B4-BE49-F238E27FC236}">
                <a16:creationId xmlns:a16="http://schemas.microsoft.com/office/drawing/2014/main" id="{4C2CC719-6C75-BE4D-ACE3-F3E0B96443A2}"/>
              </a:ext>
            </a:extLst>
          </p:cNvPr>
          <p:cNvSpPr/>
          <p:nvPr/>
        </p:nvSpPr>
        <p:spPr>
          <a:xfrm>
            <a:off x="9111931" y="2418444"/>
            <a:ext cx="3040939" cy="177606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상관분석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연속형</a:t>
            </a:r>
            <a:r>
              <a:rPr lang="en-US" altLang="ko-KR" sz="2000" dirty="0"/>
              <a:t>),</a:t>
            </a:r>
            <a:r>
              <a:rPr lang="ko-KR" altLang="en-US" sz="2000" dirty="0"/>
              <a:t> 독립성 검정</a:t>
            </a:r>
            <a:r>
              <a:rPr lang="en-US" altLang="ko-KR" sz="2000" dirty="0"/>
              <a:t>(</a:t>
            </a:r>
            <a:r>
              <a:rPr lang="ko-KR" altLang="en-US" sz="2000" dirty="0"/>
              <a:t>범주형</a:t>
            </a:r>
            <a:r>
              <a:rPr lang="en-US" altLang="ko-KR" sz="2000" dirty="0"/>
              <a:t>)</a:t>
            </a:r>
            <a:r>
              <a:rPr lang="ko-KR" altLang="en-US" sz="2000" dirty="0"/>
              <a:t>을 통해 </a:t>
            </a:r>
            <a:r>
              <a:rPr lang="ko-KR" altLang="en-US" sz="2000" dirty="0" err="1"/>
              <a:t>파라미터를</a:t>
            </a:r>
            <a:r>
              <a:rPr lang="ko-KR" altLang="en-US" sz="2000" dirty="0"/>
              <a:t> 독립적인 분류로 나눈다</a:t>
            </a:r>
            <a:r>
              <a:rPr lang="en-US" altLang="ko-KR" sz="2000" dirty="0"/>
              <a:t>.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345943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R" dirty="0"/>
              <a:t>Hyperparameter Tuning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BFD89-DEC6-BE49-B6F5-A9E9B9569BEF}"/>
              </a:ext>
            </a:extLst>
          </p:cNvPr>
          <p:cNvSpPr txBox="1"/>
          <p:nvPr/>
        </p:nvSpPr>
        <p:spPr>
          <a:xfrm>
            <a:off x="990600" y="1668159"/>
            <a:ext cx="84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</a:t>
            </a:r>
            <a:r>
              <a:rPr lang="en-US" altLang="ko-KR" b="1" dirty="0"/>
              <a:t>Redis</a:t>
            </a:r>
            <a:r>
              <a:rPr lang="ko-KR" altLang="en-US" b="1" dirty="0"/>
              <a:t> </a:t>
            </a:r>
            <a:r>
              <a:rPr lang="en-US" altLang="ko-KR" b="1" dirty="0"/>
              <a:t>knob </a:t>
            </a:r>
            <a:r>
              <a:rPr lang="ko-KR" altLang="en-US" b="1" dirty="0"/>
              <a:t>들을 독립된 분류로 나눈 후 각 </a:t>
            </a:r>
            <a:r>
              <a:rPr lang="ko-KR" altLang="en-US" b="1" dirty="0" err="1"/>
              <a:t>분류별로</a:t>
            </a:r>
            <a:r>
              <a:rPr lang="ko-KR" altLang="en-US" b="1" dirty="0"/>
              <a:t> </a:t>
            </a:r>
            <a:r>
              <a:rPr lang="en-US" altLang="ko-KR" b="1" dirty="0"/>
              <a:t>Hyperparameter </a:t>
            </a:r>
            <a:r>
              <a:rPr lang="en-US" altLang="ko-KR" b="1" dirty="0" err="1"/>
              <a:t>tuing</a:t>
            </a:r>
            <a:r>
              <a:rPr lang="en-US" altLang="ko-KR" b="1" dirty="0"/>
              <a:t> </a:t>
            </a:r>
            <a:r>
              <a:rPr lang="ko-KR" altLang="en-US" b="1" dirty="0"/>
              <a:t>진행  </a:t>
            </a:r>
            <a:endParaRPr lang="en-KR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B1AF40-9E5A-FB46-834D-8B2AC23F3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46405"/>
              </p:ext>
            </p:extLst>
          </p:nvPr>
        </p:nvGraphicFramePr>
        <p:xfrm>
          <a:off x="2743200" y="2841322"/>
          <a:ext cx="1856504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6504">
                  <a:extLst>
                    <a:ext uri="{9D8B030D-6E8A-4147-A177-3AD203B41FA5}">
                      <a16:colId xmlns:a16="http://schemas.microsoft.com/office/drawing/2014/main" val="1724579009"/>
                    </a:ext>
                  </a:extLst>
                </a:gridCol>
              </a:tblGrid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Knob(1)</a:t>
                      </a:r>
                      <a:endParaRPr lang="en-K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31026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Knob(2)</a:t>
                      </a:r>
                      <a:endParaRPr lang="en-K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65935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Knob(3)</a:t>
                      </a:r>
                      <a:endParaRPr lang="en-K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77510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Knob(4)</a:t>
                      </a:r>
                      <a:endParaRPr lang="en-KR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516069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Knob(5)</a:t>
                      </a:r>
                      <a:endParaRPr lang="en-KR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806054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63032"/>
                  </a:ext>
                </a:extLst>
              </a:tr>
              <a:tr h="263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Knob(10)</a:t>
                      </a:r>
                      <a:endParaRPr lang="en-K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68822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400C373D-B70B-0249-AFEC-BC831212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23766"/>
              </p:ext>
            </p:extLst>
          </p:nvPr>
        </p:nvGraphicFramePr>
        <p:xfrm>
          <a:off x="7570525" y="2841322"/>
          <a:ext cx="1856504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6504">
                  <a:extLst>
                    <a:ext uri="{9D8B030D-6E8A-4147-A177-3AD203B41FA5}">
                      <a16:colId xmlns:a16="http://schemas.microsoft.com/office/drawing/2014/main" val="1724579009"/>
                    </a:ext>
                  </a:extLst>
                </a:gridCol>
              </a:tblGrid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Knob(10)</a:t>
                      </a:r>
                      <a:endParaRPr lang="en-KR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131026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Knob(11)</a:t>
                      </a:r>
                      <a:endParaRPr lang="en-K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65935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Knob(12)</a:t>
                      </a:r>
                      <a:endParaRPr lang="en-K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77510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Knob(13)</a:t>
                      </a:r>
                      <a:endParaRPr lang="en-K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516069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Knob(14)</a:t>
                      </a:r>
                      <a:endParaRPr lang="en-K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806054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763032"/>
                  </a:ext>
                </a:extLst>
              </a:tr>
              <a:tr h="20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Knob(n)</a:t>
                      </a:r>
                      <a:endParaRPr lang="en-KR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68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41723EA-F033-0C4B-907A-EEB54E909FC3}"/>
              </a:ext>
            </a:extLst>
          </p:cNvPr>
          <p:cNvSpPr txBox="1"/>
          <p:nvPr/>
        </p:nvSpPr>
        <p:spPr>
          <a:xfrm>
            <a:off x="2866768" y="2340631"/>
            <a:ext cx="216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Knob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E7BBA-FE3C-1E44-8400-36F3205FF639}"/>
              </a:ext>
            </a:extLst>
          </p:cNvPr>
          <p:cNvSpPr txBox="1"/>
          <p:nvPr/>
        </p:nvSpPr>
        <p:spPr>
          <a:xfrm>
            <a:off x="7755877" y="2340631"/>
            <a:ext cx="216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나머지 </a:t>
            </a:r>
            <a:r>
              <a:rPr lang="en-US" altLang="ko-KR" dirty="0"/>
              <a:t>Knob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0D53C-4129-0B4A-99F2-A9E7261BA5C7}"/>
              </a:ext>
            </a:extLst>
          </p:cNvPr>
          <p:cNvSpPr txBox="1"/>
          <p:nvPr/>
        </p:nvSpPr>
        <p:spPr>
          <a:xfrm>
            <a:off x="1158469" y="5875592"/>
            <a:ext cx="1016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개</a:t>
            </a:r>
            <a:r>
              <a:rPr lang="en-US" altLang="ko-KR" sz="2000" dirty="0"/>
              <a:t> Knob </a:t>
            </a:r>
            <a:r>
              <a:rPr lang="ko-KR" altLang="en-US" sz="2000" dirty="0"/>
              <a:t>또는 나머지 </a:t>
            </a:r>
            <a:r>
              <a:rPr lang="en-US" altLang="ko-KR" sz="2000" dirty="0"/>
              <a:t>Knob</a:t>
            </a:r>
            <a:r>
              <a:rPr lang="ko-KR" altLang="en-US" sz="2000" dirty="0"/>
              <a:t>들에 대해 독립된 </a:t>
            </a:r>
            <a:r>
              <a:rPr lang="ko-KR" altLang="en-US" sz="2000" dirty="0" err="1"/>
              <a:t>분류별로</a:t>
            </a:r>
            <a:r>
              <a:rPr lang="ko-KR" altLang="en-US" sz="2000" dirty="0"/>
              <a:t> </a:t>
            </a:r>
            <a:r>
              <a:rPr lang="en-US" altLang="ko-KR" sz="2000" dirty="0"/>
              <a:t>Hyperparameter </a:t>
            </a:r>
            <a:r>
              <a:rPr lang="en-US" altLang="ko-KR" sz="2000" dirty="0" err="1"/>
              <a:t>tuing</a:t>
            </a:r>
            <a:r>
              <a:rPr lang="en-US" altLang="ko-KR" sz="2000" dirty="0"/>
              <a:t> </a:t>
            </a:r>
            <a:r>
              <a:rPr lang="ko-KR" altLang="en-US" sz="2000" dirty="0"/>
              <a:t>진행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131937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고려사항 및 문제점</a:t>
            </a:r>
            <a:endParaRPr lang="en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1B3345-AE91-F94F-ACD4-0A50F2F58B07}"/>
              </a:ext>
            </a:extLst>
          </p:cNvPr>
          <p:cNvGrpSpPr/>
          <p:nvPr/>
        </p:nvGrpSpPr>
        <p:grpSpPr>
          <a:xfrm>
            <a:off x="1077686" y="2089309"/>
            <a:ext cx="10096499" cy="1424635"/>
            <a:chOff x="1077686" y="1713886"/>
            <a:chExt cx="10096499" cy="1424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57D49-B21F-D046-B795-45E900309E33}"/>
                </a:ext>
              </a:extLst>
            </p:cNvPr>
            <p:cNvSpPr txBox="1"/>
            <p:nvPr/>
          </p:nvSpPr>
          <p:spPr>
            <a:xfrm>
              <a:off x="1077686" y="1713886"/>
              <a:ext cx="7859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독립된 분류로 파라미터들을 나누는 것이 불가능할 수 있다</a:t>
              </a:r>
              <a:r>
                <a:rPr lang="en-US" altLang="ko-KR" sz="2000" b="1" dirty="0"/>
                <a:t>.</a:t>
              </a:r>
              <a:r>
                <a:rPr lang="ko-KR" altLang="en-US" sz="2000" b="1" dirty="0"/>
                <a:t> </a:t>
              </a:r>
              <a:endParaRPr lang="en-KR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2D55B-9504-B64F-9D57-F637F639907F}"/>
                </a:ext>
              </a:extLst>
            </p:cNvPr>
            <p:cNvSpPr txBox="1"/>
            <p:nvPr/>
          </p:nvSpPr>
          <p:spPr>
            <a:xfrm>
              <a:off x="2084615" y="2260395"/>
              <a:ext cx="9089570" cy="87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Redis </a:t>
              </a:r>
              <a:r>
                <a:rPr lang="ko-KR" altLang="en-US" dirty="0"/>
                <a:t>파라미터들을 대상으로 범주형 데이터는 독립성 검정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dirty="0" err="1"/>
                <a:t>연속형</a:t>
              </a:r>
              <a:r>
                <a:rPr lang="ko-KR" altLang="en-US" dirty="0"/>
                <a:t> 데이터는 상관분석을 통해 독립성 유무를 판단하는 것이 불가능할 수 있다</a:t>
              </a:r>
              <a:r>
                <a:rPr lang="en-US" altLang="ko-KR" dirty="0"/>
                <a:t>.</a:t>
              </a:r>
              <a:r>
                <a:rPr lang="ko-KR" altLang="en-US" dirty="0"/>
                <a:t>  </a:t>
              </a:r>
              <a:endParaRPr lang="en-KR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3D9F70FA-3591-F940-8B40-1BBBDB724043}"/>
                </a:ext>
              </a:extLst>
            </p:cNvPr>
            <p:cNvSpPr/>
            <p:nvPr/>
          </p:nvSpPr>
          <p:spPr>
            <a:xfrm>
              <a:off x="1268186" y="2421978"/>
              <a:ext cx="511628" cy="323166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17120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4274408" y="2766218"/>
            <a:ext cx="3643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/>
              <a:t>감사합니다</a:t>
            </a:r>
            <a:endParaRPr lang="en-KR" sz="5400" dirty="0"/>
          </a:p>
        </p:txBody>
      </p:sp>
    </p:spTree>
    <p:extLst>
      <p:ext uri="{BB962C8B-B14F-4D97-AF65-F5344CB8AC3E}">
        <p14:creationId xmlns:p14="http://schemas.microsoft.com/office/powerpoint/2010/main" val="53694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주제 고민 </a:t>
            </a:r>
            <a:endParaRPr lang="en-K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F1A1A-CAAE-0D4B-A975-96605C7DE1BB}"/>
              </a:ext>
            </a:extLst>
          </p:cNvPr>
          <p:cNvGrpSpPr/>
          <p:nvPr/>
        </p:nvGrpSpPr>
        <p:grpSpPr>
          <a:xfrm>
            <a:off x="838197" y="2583447"/>
            <a:ext cx="7151918" cy="1379651"/>
            <a:chOff x="838197" y="2188029"/>
            <a:chExt cx="7151918" cy="13796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7E31F-4646-6B42-9694-2AFC697853EF}"/>
                </a:ext>
              </a:extLst>
            </p:cNvPr>
            <p:cNvSpPr txBox="1"/>
            <p:nvPr/>
          </p:nvSpPr>
          <p:spPr>
            <a:xfrm>
              <a:off x="838200" y="2188029"/>
              <a:ext cx="7151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Parameter</a:t>
              </a:r>
              <a:endParaRPr lang="en-KR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5773E-5EAC-7B4D-A777-FBDD869FD2D8}"/>
                </a:ext>
              </a:extLst>
            </p:cNvPr>
            <p:cNvSpPr txBox="1"/>
            <p:nvPr/>
          </p:nvSpPr>
          <p:spPr>
            <a:xfrm>
              <a:off x="838197" y="2689554"/>
              <a:ext cx="7151915" cy="87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모델 내부의 변수이며 데이터로부터 결정된다</a:t>
              </a:r>
              <a:r>
                <a:rPr lang="en-US" altLang="ko-KR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사용자에 의해 조정되지 않는다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05470-228C-8B4C-BE7B-EE6D2986D331}"/>
              </a:ext>
            </a:extLst>
          </p:cNvPr>
          <p:cNvGrpSpPr/>
          <p:nvPr/>
        </p:nvGrpSpPr>
        <p:grpSpPr>
          <a:xfrm>
            <a:off x="838194" y="4527616"/>
            <a:ext cx="7151918" cy="963190"/>
            <a:chOff x="838196" y="3942194"/>
            <a:chExt cx="7151918" cy="9631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41466-AF88-E844-A70D-F50FF61D0342}"/>
                </a:ext>
              </a:extLst>
            </p:cNvPr>
            <p:cNvSpPr txBox="1"/>
            <p:nvPr/>
          </p:nvSpPr>
          <p:spPr>
            <a:xfrm>
              <a:off x="838199" y="3942194"/>
              <a:ext cx="7151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2400" b="1" dirty="0"/>
                <a:t>Hyperparameter</a:t>
              </a:r>
              <a:endParaRPr lang="en-KR" sz="2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97F15-2228-844C-A9B6-B006B42BC441}"/>
                </a:ext>
              </a:extLst>
            </p:cNvPr>
            <p:cNvSpPr txBox="1"/>
            <p:nvPr/>
          </p:nvSpPr>
          <p:spPr>
            <a:xfrm>
              <a:off x="838196" y="4536052"/>
              <a:ext cx="7151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모델링할 때 사용자가 직접 세팅해주는 값</a:t>
              </a:r>
              <a:endParaRPr lang="en-US" altLang="ko-KR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635090D-3F88-8345-856B-86F7B89A8FBE}"/>
              </a:ext>
            </a:extLst>
          </p:cNvPr>
          <p:cNvSpPr txBox="1"/>
          <p:nvPr/>
        </p:nvSpPr>
        <p:spPr>
          <a:xfrm>
            <a:off x="838196" y="1567935"/>
            <a:ext cx="99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하이퍼파라미터</a:t>
            </a:r>
            <a:r>
              <a:rPr lang="ko-KR" altLang="en-US" dirty="0"/>
              <a:t> 튜닝을 통하여 </a:t>
            </a:r>
            <a:r>
              <a:rPr lang="en-US" altLang="ko-KR" dirty="0"/>
              <a:t>RS-</a:t>
            </a:r>
            <a:r>
              <a:rPr lang="en-US" altLang="ko-KR" dirty="0" err="1"/>
              <a:t>Ottertune</a:t>
            </a:r>
            <a:r>
              <a:rPr lang="ko-KR" altLang="en-US" dirty="0"/>
              <a:t>의 성능을 개선시키는 방향으로 논문 주제 고민</a:t>
            </a:r>
            <a:endParaRPr lang="en-KR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BD3DE3C-8D7A-6F4A-8395-AD7EA489FA43}"/>
              </a:ext>
            </a:extLst>
          </p:cNvPr>
          <p:cNvSpPr/>
          <p:nvPr/>
        </p:nvSpPr>
        <p:spPr>
          <a:xfrm rot="20545945">
            <a:off x="5821302" y="4442035"/>
            <a:ext cx="1588826" cy="42225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BA80B-862B-4445-AF47-6451C052AD4A}"/>
              </a:ext>
            </a:extLst>
          </p:cNvPr>
          <p:cNvSpPr txBox="1"/>
          <p:nvPr/>
        </p:nvSpPr>
        <p:spPr>
          <a:xfrm>
            <a:off x="7990109" y="3280159"/>
            <a:ext cx="3548743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RS-</a:t>
            </a:r>
            <a:r>
              <a:rPr lang="en-US" dirty="0" err="1"/>
              <a:t>Ottertune</a:t>
            </a:r>
            <a:r>
              <a:rPr lang="en-US" dirty="0"/>
              <a:t> </a:t>
            </a:r>
            <a:r>
              <a:rPr lang="ko-KR" altLang="en-US" dirty="0"/>
              <a:t>모델에서는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Knobs</a:t>
            </a:r>
            <a:r>
              <a:rPr lang="ko-KR" altLang="en-US" dirty="0"/>
              <a:t> </a:t>
            </a:r>
            <a:r>
              <a:rPr lang="en-US" altLang="ko-KR" dirty="0"/>
              <a:t>Ranking</a:t>
            </a:r>
            <a:r>
              <a:rPr lang="ko-KR" altLang="en-US" dirty="0"/>
              <a:t> 단계에서의 결과물인 </a:t>
            </a:r>
            <a:r>
              <a:rPr lang="ko-KR" altLang="en-US" b="1" dirty="0"/>
              <a:t>정렬된 </a:t>
            </a:r>
            <a:r>
              <a:rPr lang="en-US" altLang="ko-KR" b="1" dirty="0"/>
              <a:t>Knob </a:t>
            </a:r>
            <a:r>
              <a:rPr lang="ko-KR" altLang="en-US" b="1" dirty="0"/>
              <a:t>리스트가 </a:t>
            </a:r>
            <a:r>
              <a:rPr lang="ko-KR" altLang="en-US" b="1" dirty="0" err="1"/>
              <a:t>하이퍼파라미터가</a:t>
            </a:r>
            <a:r>
              <a:rPr lang="ko-KR" altLang="en-US" b="1" dirty="0"/>
              <a:t> 될 수 있다</a:t>
            </a:r>
            <a:r>
              <a:rPr lang="en-US" altLang="ko-KR" b="1" dirty="0"/>
              <a:t>.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760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8E080-34EB-D74A-92B0-C4645AAB11CD}"/>
              </a:ext>
            </a:extLst>
          </p:cNvPr>
          <p:cNvSpPr txBox="1"/>
          <p:nvPr/>
        </p:nvSpPr>
        <p:spPr>
          <a:xfrm>
            <a:off x="990600" y="4865473"/>
            <a:ext cx="6524368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Recommendation </a:t>
            </a:r>
            <a:r>
              <a:rPr lang="ko-KR" altLang="en-US" dirty="0"/>
              <a:t>단계가 진행되기 전에 성능에 대한 중요도를 기준으로 </a:t>
            </a:r>
            <a:r>
              <a:rPr lang="ko-KR" altLang="en-US" b="1" dirty="0"/>
              <a:t>정렬된 </a:t>
            </a:r>
            <a:r>
              <a:rPr lang="en-US" altLang="ko-KR" b="1" dirty="0"/>
              <a:t>knob</a:t>
            </a:r>
            <a:r>
              <a:rPr lang="ko-KR" altLang="en-US" b="1" dirty="0"/>
              <a:t> 리스트</a:t>
            </a:r>
            <a:r>
              <a:rPr lang="ko-KR" altLang="en-US" dirty="0"/>
              <a:t>를 얻게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정렬된 리스트가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튜닝 대상이 될 수 있다</a:t>
            </a:r>
            <a:r>
              <a:rPr lang="en-US" altLang="ko-KR" b="1" dirty="0"/>
              <a:t>.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F8E64-D776-2748-A813-C8DEAF40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46042"/>
            <a:ext cx="6204857" cy="25633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RS-</a:t>
            </a:r>
            <a:r>
              <a:rPr lang="en-US" altLang="ko-KR" dirty="0" err="1"/>
              <a:t>Ottertune</a:t>
            </a:r>
            <a:r>
              <a:rPr lang="ko-KR" altLang="en-US" dirty="0"/>
              <a:t>에서 </a:t>
            </a:r>
            <a:r>
              <a:rPr lang="en-US" altLang="ko-KR" dirty="0"/>
              <a:t>Hyperparameter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FF0CD-CA9C-284D-954D-9587BDFEE88E}"/>
              </a:ext>
            </a:extLst>
          </p:cNvPr>
          <p:cNvSpPr txBox="1"/>
          <p:nvPr/>
        </p:nvSpPr>
        <p:spPr>
          <a:xfrm>
            <a:off x="4876800" y="2422172"/>
            <a:ext cx="631372" cy="16055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1FABC4E-CDCE-0E46-A207-2153F77A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28135"/>
              </p:ext>
            </p:extLst>
          </p:nvPr>
        </p:nvGraphicFramePr>
        <p:xfrm>
          <a:off x="8588827" y="2422172"/>
          <a:ext cx="1306286" cy="3025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813910479"/>
                    </a:ext>
                  </a:extLst>
                </a:gridCol>
              </a:tblGrid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646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7293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456813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Knob(10)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2476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Knob(11)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57899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0879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194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Knob(n)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78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3DD2B4F-8C9C-674E-89C9-129539F34B72}"/>
              </a:ext>
            </a:extLst>
          </p:cNvPr>
          <p:cNvSpPr txBox="1"/>
          <p:nvPr/>
        </p:nvSpPr>
        <p:spPr>
          <a:xfrm>
            <a:off x="8044543" y="1808107"/>
            <a:ext cx="271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Hyperparameter</a:t>
            </a:r>
            <a:endParaRPr lang="en-KR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3D17F9-C2F3-9E40-BAD6-86F97B976405}"/>
              </a:ext>
            </a:extLst>
          </p:cNvPr>
          <p:cNvCxnSpPr>
            <a:endCxn id="11" idx="1"/>
          </p:cNvCxnSpPr>
          <p:nvPr/>
        </p:nvCxnSpPr>
        <p:spPr>
          <a:xfrm>
            <a:off x="5061858" y="3224943"/>
            <a:ext cx="3526969" cy="709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5B131533-532F-9949-8322-1EB82EFC10F0}"/>
              </a:ext>
            </a:extLst>
          </p:cNvPr>
          <p:cNvSpPr/>
          <p:nvPr/>
        </p:nvSpPr>
        <p:spPr>
          <a:xfrm>
            <a:off x="9982197" y="2541914"/>
            <a:ext cx="189414" cy="1246315"/>
          </a:xfrm>
          <a:prstGeom prst="rightBracket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6809D-B1EE-644F-A329-CE793FCF3EF4}"/>
              </a:ext>
            </a:extLst>
          </p:cNvPr>
          <p:cNvSpPr txBox="1"/>
          <p:nvPr/>
        </p:nvSpPr>
        <p:spPr>
          <a:xfrm>
            <a:off x="10276109" y="2869268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knob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3496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Hyperparameter Tuning </a:t>
            </a:r>
            <a:r>
              <a:rPr lang="ko-KR" altLang="en-US" dirty="0"/>
              <a:t>방법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F973E-BE2F-A24C-8D9B-4068CA9699D6}"/>
              </a:ext>
            </a:extLst>
          </p:cNvPr>
          <p:cNvSpPr txBox="1"/>
          <p:nvPr/>
        </p:nvSpPr>
        <p:spPr>
          <a:xfrm>
            <a:off x="1132114" y="2452816"/>
            <a:ext cx="4201886" cy="149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Manual Search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휴리스틱</a:t>
            </a:r>
            <a:r>
              <a:rPr lang="ko-KR" altLang="en-US" dirty="0"/>
              <a:t> 조합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사용자의 직관과 경험 기반 탐색 </a:t>
            </a:r>
            <a:endParaRPr lang="en-KR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74D7A-D01F-2C48-9BE6-C5B270CA1CF9}"/>
              </a:ext>
            </a:extLst>
          </p:cNvPr>
          <p:cNvSpPr txBox="1"/>
          <p:nvPr/>
        </p:nvSpPr>
        <p:spPr>
          <a:xfrm>
            <a:off x="1132114" y="4404861"/>
            <a:ext cx="4963886" cy="149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Grid Search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값을 직접 지정하여 모든 조합 탐색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Search</a:t>
            </a:r>
            <a:r>
              <a:rPr lang="ko-KR" altLang="en-US" dirty="0"/>
              <a:t> </a:t>
            </a:r>
            <a:r>
              <a:rPr lang="en-US" altLang="ko-KR" dirty="0"/>
              <a:t>Range</a:t>
            </a:r>
            <a:r>
              <a:rPr lang="ko-KR" altLang="en-US" dirty="0"/>
              <a:t> 가 클 수록 시간이 오래 걸린다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51DEB-0A12-074A-B45C-DB0E43E251CE}"/>
              </a:ext>
            </a:extLst>
          </p:cNvPr>
          <p:cNvSpPr txBox="1"/>
          <p:nvPr/>
        </p:nvSpPr>
        <p:spPr>
          <a:xfrm>
            <a:off x="6411685" y="2390904"/>
            <a:ext cx="5780315" cy="27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Random Search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최솟값 최댓값을 지정하여 범위 내에서 랜덤 값을 반복적으로 추출해 최적의 조합을 찾는 방법이다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Search Range</a:t>
            </a:r>
            <a:r>
              <a:rPr lang="ko-KR" altLang="en-US" dirty="0"/>
              <a:t>가 커도 시간이 일정하다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추출된 랜덤 값에 최적의 해가 존재하지 않을 수도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44300-62F2-EE4B-A341-5124FE0DB5E6}"/>
              </a:ext>
            </a:extLst>
          </p:cNvPr>
          <p:cNvSpPr txBox="1"/>
          <p:nvPr/>
        </p:nvSpPr>
        <p:spPr>
          <a:xfrm>
            <a:off x="990600" y="1669635"/>
            <a:ext cx="99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튜닝 방법 조사 결과 크게 </a:t>
            </a:r>
            <a:r>
              <a:rPr lang="en-US" altLang="ko-KR" b="1" dirty="0"/>
              <a:t>4</a:t>
            </a:r>
            <a:r>
              <a:rPr lang="ko-KR" altLang="en-US" b="1" dirty="0"/>
              <a:t>가지를 확인할 수 있었다</a:t>
            </a:r>
            <a:r>
              <a:rPr lang="en-US" altLang="ko-KR" b="1" dirty="0"/>
              <a:t>.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8578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Hyperparameter Tuning </a:t>
            </a:r>
            <a:r>
              <a:rPr lang="ko-KR" altLang="en-US" dirty="0"/>
              <a:t>방법</a:t>
            </a:r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43761-0257-C549-B1E8-3D6A7BA97BC5}"/>
              </a:ext>
            </a:extLst>
          </p:cNvPr>
          <p:cNvSpPr txBox="1"/>
          <p:nvPr/>
        </p:nvSpPr>
        <p:spPr>
          <a:xfrm>
            <a:off x="1096662" y="2174810"/>
            <a:ext cx="99986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Bayesian Optimization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기존에 추출되어 평가된 결과를 바탕으로</a:t>
            </a:r>
            <a:r>
              <a:rPr lang="en-US" altLang="ko-KR" dirty="0"/>
              <a:t>, </a:t>
            </a:r>
            <a:r>
              <a:rPr lang="ko-KR" altLang="en-US" dirty="0"/>
              <a:t>추출 범위를 좁혀서 효율적으로 시행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목적</a:t>
            </a:r>
            <a:r>
              <a:rPr lang="en-US" altLang="ko-KR" dirty="0"/>
              <a:t> </a:t>
            </a:r>
            <a:r>
              <a:rPr lang="ko-KR" altLang="en-US" dirty="0"/>
              <a:t>함수와 해당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쌍을 대상으로 대체</a:t>
            </a:r>
            <a:r>
              <a:rPr lang="en-US" altLang="ko-KR" dirty="0"/>
              <a:t> </a:t>
            </a:r>
            <a:r>
              <a:rPr lang="ko-KR" altLang="en-US" dirty="0"/>
              <a:t>모델을 만들고</a:t>
            </a:r>
            <a:r>
              <a:rPr lang="en-US" altLang="ko-KR" dirty="0"/>
              <a:t>,</a:t>
            </a:r>
            <a:r>
              <a:rPr lang="ko-KR" altLang="en-US" dirty="0"/>
              <a:t> 평가를 통해 업데이트해 가면서 최적의 조합을 탐색한다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KR" altLang="ko-KR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E786EDDD-E61C-FB41-B98F-7C601197EBE9}"/>
              </a:ext>
            </a:extLst>
          </p:cNvPr>
          <p:cNvSpPr/>
          <p:nvPr/>
        </p:nvSpPr>
        <p:spPr>
          <a:xfrm>
            <a:off x="4150178" y="4683189"/>
            <a:ext cx="3891643" cy="13894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4</a:t>
            </a:r>
            <a:r>
              <a:rPr lang="ko-KR" altLang="en-US" sz="2000" b="1" dirty="0"/>
              <a:t>가지 중 </a:t>
            </a:r>
            <a:r>
              <a:rPr lang="en-US" altLang="ko-KR" sz="2000" b="1" dirty="0"/>
              <a:t>Grid Search, Random Search, Bayesian Optimization 3</a:t>
            </a:r>
            <a:r>
              <a:rPr lang="ko-KR" altLang="en-US" sz="2000" b="1" dirty="0"/>
              <a:t>가지 방법을 사용하는 것이 적절하다고 판단</a:t>
            </a:r>
            <a:endParaRPr lang="en-KR" sz="2000" b="1" dirty="0"/>
          </a:p>
        </p:txBody>
      </p:sp>
    </p:spTree>
    <p:extLst>
      <p:ext uri="{BB962C8B-B14F-4D97-AF65-F5344CB8AC3E}">
        <p14:creationId xmlns:p14="http://schemas.microsoft.com/office/powerpoint/2010/main" val="149879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 주제  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8816D-2083-A140-852B-9C9359CC422F}"/>
              </a:ext>
            </a:extLst>
          </p:cNvPr>
          <p:cNvSpPr txBox="1"/>
          <p:nvPr/>
        </p:nvSpPr>
        <p:spPr>
          <a:xfrm>
            <a:off x="1017373" y="1543267"/>
            <a:ext cx="1015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 주제 </a:t>
            </a:r>
            <a:r>
              <a:rPr lang="en-US" altLang="ko-KR" dirty="0"/>
              <a:t>3</a:t>
            </a:r>
            <a:r>
              <a:rPr lang="ko-KR" altLang="en-US" dirty="0"/>
              <a:t>가지로 구체화 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180D5-54AA-7546-A425-4FB7E95F62BB}"/>
              </a:ext>
            </a:extLst>
          </p:cNvPr>
          <p:cNvSpPr txBox="1"/>
          <p:nvPr/>
        </p:nvSpPr>
        <p:spPr>
          <a:xfrm>
            <a:off x="838200" y="2292246"/>
            <a:ext cx="10985157" cy="22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 </a:t>
            </a:r>
            <a:r>
              <a:rPr lang="en-US" altLang="ko-KR" sz="2000" dirty="0"/>
              <a:t>Knob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제외한 나머지 </a:t>
            </a:r>
            <a:r>
              <a:rPr lang="en-US" altLang="ko-KR" sz="2000" dirty="0"/>
              <a:t>Knob</a:t>
            </a:r>
            <a:r>
              <a:rPr lang="ko-KR" altLang="en-US" sz="2000" dirty="0"/>
              <a:t>들에 대해 </a:t>
            </a:r>
            <a:r>
              <a:rPr lang="en-US" altLang="ko-KR" sz="2000" dirty="0"/>
              <a:t>Hyperparameter tuning </a:t>
            </a:r>
            <a:r>
              <a:rPr lang="ko-KR" altLang="en-US" sz="2000" dirty="0"/>
              <a:t>진행</a:t>
            </a:r>
            <a:r>
              <a:rPr lang="en-US" altLang="ko-KR" sz="2000" dirty="0"/>
              <a:t> (Hyper parameter 1)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 </a:t>
            </a:r>
            <a:r>
              <a:rPr lang="en-US" altLang="ko-KR" sz="2000" dirty="0"/>
              <a:t>Knob</a:t>
            </a:r>
            <a:r>
              <a:rPr lang="ko-KR" altLang="en-US" sz="2000" dirty="0"/>
              <a:t>에 대해 </a:t>
            </a:r>
            <a:r>
              <a:rPr lang="en-US" altLang="ko-KR" sz="2000" dirty="0"/>
              <a:t>Hyperparameter tuning </a:t>
            </a:r>
            <a:r>
              <a:rPr lang="ko-KR" altLang="en-US" sz="2000" dirty="0"/>
              <a:t>진행</a:t>
            </a:r>
            <a:r>
              <a:rPr lang="en-US" altLang="ko-KR" sz="2000" dirty="0"/>
              <a:t> (Hyper parameter 2)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파라미터를</a:t>
            </a:r>
            <a:r>
              <a:rPr lang="ko-KR" altLang="en-US" sz="2000" dirty="0"/>
              <a:t> 독립된 분류로 나눈 후 </a:t>
            </a:r>
            <a:r>
              <a:rPr lang="en-US" altLang="ko-KR" sz="2000" dirty="0"/>
              <a:t>Hyperparameter tuning </a:t>
            </a:r>
            <a:r>
              <a:rPr lang="ko-KR" altLang="en-US" sz="2000" dirty="0"/>
              <a:t>진행</a:t>
            </a:r>
            <a:r>
              <a:rPr lang="en-US" altLang="ko-KR" sz="2000" dirty="0"/>
              <a:t> (Hyper parameter 3)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386871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R" dirty="0"/>
              <a:t>Hyperparameter Tuning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en-KR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1FABC4E-CDCE-0E46-A207-2153F77A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83021"/>
              </p:ext>
            </p:extLst>
          </p:nvPr>
        </p:nvGraphicFramePr>
        <p:xfrm>
          <a:off x="1600200" y="3142954"/>
          <a:ext cx="1306286" cy="3025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813910479"/>
                    </a:ext>
                  </a:extLst>
                </a:gridCol>
              </a:tblGrid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646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7293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456813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Knob(10)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2476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Knob(11)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57899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0879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194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Knob(n)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78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3DD2B4F-8C9C-674E-89C9-129539F34B72}"/>
              </a:ext>
            </a:extLst>
          </p:cNvPr>
          <p:cNvSpPr txBox="1"/>
          <p:nvPr/>
        </p:nvSpPr>
        <p:spPr>
          <a:xfrm>
            <a:off x="1414050" y="2575352"/>
            <a:ext cx="271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</a:t>
            </a:r>
            <a:endParaRPr lang="en-KR" b="1" dirty="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5B131533-532F-9949-8322-1EB82EFC10F0}"/>
              </a:ext>
            </a:extLst>
          </p:cNvPr>
          <p:cNvSpPr/>
          <p:nvPr/>
        </p:nvSpPr>
        <p:spPr>
          <a:xfrm>
            <a:off x="2993570" y="3262696"/>
            <a:ext cx="189414" cy="1246315"/>
          </a:xfrm>
          <a:prstGeom prst="rightBracket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6809D-B1EE-644F-A329-CE793FCF3EF4}"/>
              </a:ext>
            </a:extLst>
          </p:cNvPr>
          <p:cNvSpPr txBox="1"/>
          <p:nvPr/>
        </p:nvSpPr>
        <p:spPr>
          <a:xfrm>
            <a:off x="3287482" y="3590050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knob</a:t>
            </a:r>
            <a:endParaRPr lang="en-KR" dirty="0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8A998E8-0D0E-9F4E-BD65-AEDA7C21AA3E}"/>
              </a:ext>
            </a:extLst>
          </p:cNvPr>
          <p:cNvSpPr/>
          <p:nvPr/>
        </p:nvSpPr>
        <p:spPr>
          <a:xfrm>
            <a:off x="2993570" y="4781153"/>
            <a:ext cx="189414" cy="1246315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AF8B5-15BB-A24D-A69B-45F9D6179F4F}"/>
              </a:ext>
            </a:extLst>
          </p:cNvPr>
          <p:cNvSpPr txBox="1"/>
          <p:nvPr/>
        </p:nvSpPr>
        <p:spPr>
          <a:xfrm>
            <a:off x="5921830" y="5412326"/>
            <a:ext cx="4506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모두 진행 후 시간 소요가 적고 성능이 가장 좋은 방법 선택</a:t>
            </a:r>
            <a:r>
              <a:rPr lang="en-US" altLang="ko-KR" sz="2000" b="1" dirty="0"/>
              <a:t>!!</a:t>
            </a:r>
            <a:endParaRPr lang="en-KR" sz="2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E4E1D0-7EC0-1F46-8492-4F3945478DD8}"/>
              </a:ext>
            </a:extLst>
          </p:cNvPr>
          <p:cNvCxnSpPr>
            <a:cxnSpLocks/>
            <a:stCxn id="13" idx="2"/>
          </p:cNvCxnSpPr>
          <p:nvPr/>
        </p:nvCxnSpPr>
        <p:spPr>
          <a:xfrm flipV="1">
            <a:off x="3182984" y="3142954"/>
            <a:ext cx="3761513" cy="22613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BFD89-DEC6-BE49-B6F5-A9E9B9569BEF}"/>
              </a:ext>
            </a:extLst>
          </p:cNvPr>
          <p:cNvSpPr txBox="1"/>
          <p:nvPr/>
        </p:nvSpPr>
        <p:spPr>
          <a:xfrm>
            <a:off x="990600" y="1668159"/>
            <a:ext cx="73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</a:t>
            </a:r>
            <a:r>
              <a:rPr lang="en-US" altLang="ko-KR" b="1" dirty="0"/>
              <a:t>knob</a:t>
            </a:r>
            <a:r>
              <a:rPr lang="ko-KR" altLang="en-US" b="1" dirty="0"/>
              <a:t>을 제외한 나머지 </a:t>
            </a:r>
            <a:r>
              <a:rPr lang="en-US" altLang="ko-KR" b="1" dirty="0"/>
              <a:t>knob</a:t>
            </a:r>
            <a:r>
              <a:rPr lang="ko-KR" altLang="en-US" b="1" dirty="0"/>
              <a:t>에 대해 </a:t>
            </a:r>
            <a:r>
              <a:rPr lang="en-US" altLang="ko-KR" b="1" dirty="0" err="1"/>
              <a:t>hyperparaeter</a:t>
            </a:r>
            <a:r>
              <a:rPr lang="en-US" altLang="ko-KR" b="1" dirty="0"/>
              <a:t> tuning </a:t>
            </a:r>
            <a:r>
              <a:rPr lang="ko-KR" altLang="en-US" b="1" dirty="0"/>
              <a:t>진행</a:t>
            </a:r>
            <a:r>
              <a:rPr lang="en-US" altLang="ko-KR" b="1" dirty="0"/>
              <a:t> </a:t>
            </a:r>
            <a:endParaRPr lang="en-KR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ECA9F2-8958-D242-83E9-5CD1DA9BC0C7}"/>
              </a:ext>
            </a:extLst>
          </p:cNvPr>
          <p:cNvGrpSpPr/>
          <p:nvPr/>
        </p:nvGrpSpPr>
        <p:grpSpPr>
          <a:xfrm>
            <a:off x="7187426" y="2852767"/>
            <a:ext cx="3643184" cy="1982132"/>
            <a:chOff x="7187426" y="2928188"/>
            <a:chExt cx="3643184" cy="19821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5A3EDA-ECB0-A641-A919-3C09ABC6B295}"/>
                </a:ext>
              </a:extLst>
            </p:cNvPr>
            <p:cNvSpPr txBox="1"/>
            <p:nvPr/>
          </p:nvSpPr>
          <p:spPr>
            <a:xfrm>
              <a:off x="7497253" y="3480698"/>
              <a:ext cx="3023529" cy="142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Grid Search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Random Search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Bayesian Optimization</a:t>
              </a:r>
              <a:endParaRPr lang="en-KR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0CBBB4-5AB7-1D4B-8E6E-CFCC2E85203D}"/>
                </a:ext>
              </a:extLst>
            </p:cNvPr>
            <p:cNvSpPr txBox="1"/>
            <p:nvPr/>
          </p:nvSpPr>
          <p:spPr>
            <a:xfrm>
              <a:off x="7187426" y="2928188"/>
              <a:ext cx="3643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2000" b="1" dirty="0"/>
                <a:t>Hyperparameter Tuing </a:t>
              </a:r>
              <a:r>
                <a:rPr lang="ko-KR" altLang="en-US" sz="2000" b="1" dirty="0"/>
                <a:t>진행</a:t>
              </a:r>
              <a:endParaRPr lang="en-KR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8942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고려사항 및 문제점</a:t>
            </a:r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44ED0F-07D2-494B-B2CE-89733C2897F8}"/>
              </a:ext>
            </a:extLst>
          </p:cNvPr>
          <p:cNvGrpSpPr/>
          <p:nvPr/>
        </p:nvGrpSpPr>
        <p:grpSpPr>
          <a:xfrm>
            <a:off x="1077686" y="3677157"/>
            <a:ext cx="9791700" cy="1524457"/>
            <a:chOff x="1077686" y="4445526"/>
            <a:chExt cx="9791700" cy="15244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0F10F6-A901-C44E-9945-34F50474B2CF}"/>
                </a:ext>
              </a:extLst>
            </p:cNvPr>
            <p:cNvSpPr txBox="1"/>
            <p:nvPr/>
          </p:nvSpPr>
          <p:spPr>
            <a:xfrm>
              <a:off x="2084615" y="5091857"/>
              <a:ext cx="8784771" cy="87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상위 </a:t>
              </a:r>
              <a:r>
                <a:rPr lang="en-US" altLang="ko-KR" dirty="0"/>
                <a:t>10</a:t>
              </a:r>
              <a:r>
                <a:rPr lang="ko-KR" altLang="en-US" dirty="0"/>
                <a:t>개 </a:t>
              </a:r>
              <a:r>
                <a:rPr lang="ko-KR" altLang="en-US" dirty="0" err="1"/>
                <a:t>파라미터를</a:t>
              </a:r>
              <a:r>
                <a:rPr lang="ko-KR" altLang="en-US" dirty="0"/>
                <a:t> 제외한 나머지 파라미터들의 수가 적거나 값을 변경할 필요 없이 디폴트 값을 적용해도 무방할 수 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C7CD11-E511-954E-BA70-D08792C1B635}"/>
                </a:ext>
              </a:extLst>
            </p:cNvPr>
            <p:cNvSpPr txBox="1"/>
            <p:nvPr/>
          </p:nvSpPr>
          <p:spPr>
            <a:xfrm>
              <a:off x="1077686" y="4445526"/>
              <a:ext cx="8784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Hyperparamter</a:t>
              </a:r>
              <a:r>
                <a:rPr lang="en-US" sz="2000" b="1" dirty="0"/>
                <a:t> </a:t>
              </a:r>
              <a:r>
                <a:rPr lang="en-US" sz="2000" b="1" dirty="0" err="1"/>
                <a:t>Tuing</a:t>
              </a:r>
              <a:r>
                <a:rPr lang="ko-KR" altLang="en-US" sz="2000" b="1" dirty="0"/>
                <a:t> 작업이 불필요 할 수 있다</a:t>
              </a:r>
              <a:r>
                <a:rPr lang="en-US" altLang="ko-KR" sz="2000" b="1" dirty="0"/>
                <a:t>.</a:t>
              </a:r>
              <a:r>
                <a:rPr lang="ko-KR" altLang="en-US" sz="2000" b="1" dirty="0"/>
                <a:t> </a:t>
              </a:r>
              <a:endParaRPr lang="en-KR" sz="2000" b="1" dirty="0"/>
            </a:p>
          </p:txBody>
        </p:sp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94F2FF98-4351-F048-B66A-AEF3947312A4}"/>
                </a:ext>
              </a:extLst>
            </p:cNvPr>
            <p:cNvSpPr/>
            <p:nvPr/>
          </p:nvSpPr>
          <p:spPr>
            <a:xfrm>
              <a:off x="1268186" y="5253439"/>
              <a:ext cx="511628" cy="323166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1B3345-AE91-F94F-ACD4-0A50F2F58B07}"/>
              </a:ext>
            </a:extLst>
          </p:cNvPr>
          <p:cNvGrpSpPr/>
          <p:nvPr/>
        </p:nvGrpSpPr>
        <p:grpSpPr>
          <a:xfrm>
            <a:off x="1077686" y="1854529"/>
            <a:ext cx="10096499" cy="1424635"/>
            <a:chOff x="1077686" y="1713886"/>
            <a:chExt cx="10096499" cy="1424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57D49-B21F-D046-B795-45E900309E33}"/>
                </a:ext>
              </a:extLst>
            </p:cNvPr>
            <p:cNvSpPr txBox="1"/>
            <p:nvPr/>
          </p:nvSpPr>
          <p:spPr>
            <a:xfrm>
              <a:off x="1077686" y="1713886"/>
              <a:ext cx="7859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Tuning </a:t>
              </a:r>
              <a:r>
                <a:rPr lang="ko-KR" altLang="en-US" sz="2000" b="1" dirty="0"/>
                <a:t>방법을 비교하는 것 자체가 불필요한 일이 될 수 있다</a:t>
              </a:r>
              <a:r>
                <a:rPr lang="en-US" altLang="ko-KR" sz="2000" b="1" dirty="0"/>
                <a:t>.</a:t>
              </a:r>
              <a:r>
                <a:rPr lang="ko-KR" altLang="en-US" sz="2000" b="1" dirty="0"/>
                <a:t> </a:t>
              </a:r>
              <a:endParaRPr lang="en-KR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2D55B-9504-B64F-9D57-F637F639907F}"/>
                </a:ext>
              </a:extLst>
            </p:cNvPr>
            <p:cNvSpPr txBox="1"/>
            <p:nvPr/>
          </p:nvSpPr>
          <p:spPr>
            <a:xfrm>
              <a:off x="2084615" y="2260395"/>
              <a:ext cx="9089570" cy="87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정확도가 가장 높은 방법은 사전 데이터를 활용하는 </a:t>
              </a:r>
              <a:r>
                <a:rPr lang="en-US" altLang="ko-KR" dirty="0"/>
                <a:t>Bayesian Optimization</a:t>
              </a:r>
              <a:r>
                <a:rPr lang="ko-KR" altLang="en-US" dirty="0"/>
                <a:t>이기 때문에 실험을 통해 나머지 방법들을 비교하는 것이 무의미할 수 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KR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3D9F70FA-3591-F940-8B40-1BBBDB724043}"/>
                </a:ext>
              </a:extLst>
            </p:cNvPr>
            <p:cNvSpPr/>
            <p:nvPr/>
          </p:nvSpPr>
          <p:spPr>
            <a:xfrm>
              <a:off x="1268186" y="2421978"/>
              <a:ext cx="511628" cy="323166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01BD8B65-786B-6E42-ACF5-692DB4ABA649}"/>
              </a:ext>
            </a:extLst>
          </p:cNvPr>
          <p:cNvSpPr/>
          <p:nvPr/>
        </p:nvSpPr>
        <p:spPr>
          <a:xfrm>
            <a:off x="7462157" y="5103418"/>
            <a:ext cx="3891643" cy="13894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r>
              <a:rPr lang="ko-KR" altLang="en-US" sz="2000" b="1" dirty="0"/>
              <a:t>가지 문제점이 모두 확실하면 </a:t>
            </a:r>
            <a:r>
              <a:rPr lang="en-US" altLang="ko-KR" sz="2000" b="1" dirty="0"/>
              <a:t>Bayesian Optimization </a:t>
            </a:r>
            <a:r>
              <a:rPr lang="ko-KR" altLang="en-US" sz="2000" b="1" dirty="0"/>
              <a:t>방법만 적용해야 할 것이다</a:t>
            </a:r>
            <a:r>
              <a:rPr lang="en-US" altLang="ko-KR" sz="2000" b="1" dirty="0"/>
              <a:t>!!</a:t>
            </a:r>
            <a:endParaRPr lang="en-KR" sz="2000" b="1" dirty="0"/>
          </a:p>
        </p:txBody>
      </p:sp>
    </p:spTree>
    <p:extLst>
      <p:ext uri="{BB962C8B-B14F-4D97-AF65-F5344CB8AC3E}">
        <p14:creationId xmlns:p14="http://schemas.microsoft.com/office/powerpoint/2010/main" val="193131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98-4577-9444-9557-8EF99CFA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5D8BC0-BA4C-064E-8265-B0375B4608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R" dirty="0"/>
              <a:t>Hyperparameter Tuning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en-KR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1FABC4E-CDCE-0E46-A207-2153F77A3D5E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3142954"/>
          <a:ext cx="1306286" cy="3025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1813910479"/>
                    </a:ext>
                  </a:extLst>
                </a:gridCol>
              </a:tblGrid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646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472937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456813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Knob(10)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2476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Knob(11)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57899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Knob(12)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0879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1942"/>
                  </a:ext>
                </a:extLst>
              </a:tr>
              <a:tr h="378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Knob(n)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78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3DD2B4F-8C9C-674E-89C9-129539F34B72}"/>
              </a:ext>
            </a:extLst>
          </p:cNvPr>
          <p:cNvSpPr txBox="1"/>
          <p:nvPr/>
        </p:nvSpPr>
        <p:spPr>
          <a:xfrm>
            <a:off x="1414050" y="2575352"/>
            <a:ext cx="271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Hyperparameter</a:t>
            </a:r>
            <a:endParaRPr lang="en-KR" b="1" dirty="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5B131533-532F-9949-8322-1EB82EFC10F0}"/>
              </a:ext>
            </a:extLst>
          </p:cNvPr>
          <p:cNvSpPr/>
          <p:nvPr/>
        </p:nvSpPr>
        <p:spPr>
          <a:xfrm>
            <a:off x="2993570" y="3262696"/>
            <a:ext cx="189414" cy="1246315"/>
          </a:xfrm>
          <a:prstGeom prst="rightBracket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6809D-B1EE-644F-A329-CE793FCF3EF4}"/>
              </a:ext>
            </a:extLst>
          </p:cNvPr>
          <p:cNvSpPr txBox="1"/>
          <p:nvPr/>
        </p:nvSpPr>
        <p:spPr>
          <a:xfrm>
            <a:off x="3287482" y="3590050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상위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</a:rPr>
              <a:t>knob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AF8B5-15BB-A24D-A69B-45F9D6179F4F}"/>
              </a:ext>
            </a:extLst>
          </p:cNvPr>
          <p:cNvSpPr txBox="1"/>
          <p:nvPr/>
        </p:nvSpPr>
        <p:spPr>
          <a:xfrm>
            <a:off x="5433322" y="5189841"/>
            <a:ext cx="4506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모두 진행 후 시간 소요가 적고 성능이 가장 좋은 방법 선택</a:t>
            </a:r>
            <a:r>
              <a:rPr lang="en-US" altLang="ko-KR" sz="2000" b="1" dirty="0"/>
              <a:t>!!</a:t>
            </a:r>
            <a:endParaRPr lang="en-K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BFD89-DEC6-BE49-B6F5-A9E9B9569BEF}"/>
              </a:ext>
            </a:extLst>
          </p:cNvPr>
          <p:cNvSpPr txBox="1"/>
          <p:nvPr/>
        </p:nvSpPr>
        <p:spPr>
          <a:xfrm>
            <a:off x="990600" y="1668159"/>
            <a:ext cx="73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</a:t>
            </a:r>
            <a:r>
              <a:rPr lang="en-US" altLang="ko-KR" b="1" dirty="0"/>
              <a:t>knob</a:t>
            </a:r>
            <a:r>
              <a:rPr lang="ko-KR" altLang="en-US" b="1" dirty="0"/>
              <a:t>에 대해 </a:t>
            </a:r>
            <a:r>
              <a:rPr lang="en-US" altLang="ko-KR" b="1" dirty="0" err="1"/>
              <a:t>hyperparaeter</a:t>
            </a:r>
            <a:r>
              <a:rPr lang="en-US" altLang="ko-KR" b="1" dirty="0"/>
              <a:t> tuning </a:t>
            </a:r>
            <a:r>
              <a:rPr lang="ko-KR" altLang="en-US" b="1" dirty="0"/>
              <a:t>진행</a:t>
            </a:r>
            <a:r>
              <a:rPr lang="en-US" altLang="ko-KR" b="1" dirty="0"/>
              <a:t> </a:t>
            </a:r>
            <a:endParaRPr lang="en-KR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ED6A45-8062-FD43-8601-03667FE71D8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018311" y="2892333"/>
            <a:ext cx="2062111" cy="882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4FAB9F5-C8F1-9A40-832D-859282924A1D}"/>
              </a:ext>
            </a:extLst>
          </p:cNvPr>
          <p:cNvGrpSpPr/>
          <p:nvPr/>
        </p:nvGrpSpPr>
        <p:grpSpPr>
          <a:xfrm>
            <a:off x="7376838" y="2575352"/>
            <a:ext cx="3643184" cy="1982132"/>
            <a:chOff x="7187426" y="2928188"/>
            <a:chExt cx="3643184" cy="198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8B33FD-E7A4-2649-8BA5-6EB9FA1A7566}"/>
                </a:ext>
              </a:extLst>
            </p:cNvPr>
            <p:cNvSpPr txBox="1"/>
            <p:nvPr/>
          </p:nvSpPr>
          <p:spPr>
            <a:xfrm>
              <a:off x="7497253" y="3480698"/>
              <a:ext cx="3023529" cy="142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Grid Search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Random Search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Bayesian Optimization</a:t>
              </a:r>
              <a:endParaRPr lang="en-K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CC3A1D-6F24-664E-9182-9C605DAAA014}"/>
                </a:ext>
              </a:extLst>
            </p:cNvPr>
            <p:cNvSpPr txBox="1"/>
            <p:nvPr/>
          </p:nvSpPr>
          <p:spPr>
            <a:xfrm>
              <a:off x="7187426" y="2928188"/>
              <a:ext cx="3643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2000" b="1" dirty="0"/>
                <a:t>Hyperparameter Tuing </a:t>
              </a:r>
              <a:r>
                <a:rPr lang="ko-KR" altLang="en-US" sz="2000" b="1" dirty="0"/>
                <a:t>진행</a:t>
              </a:r>
              <a:endParaRPr lang="en-KR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557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805</Words>
  <Application>Microsoft Macintosh PowerPoint</Application>
  <PresentationFormat>Widescreen</PresentationFormat>
  <Paragraphs>149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논문 주제 구체화</vt:lpstr>
      <vt:lpstr>논문 주제 고민 </vt:lpstr>
      <vt:lpstr> </vt:lpstr>
      <vt:lpstr> </vt:lpstr>
      <vt:lpstr> </vt:lpstr>
      <vt:lpstr>논문 주제 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 성운</dc:creator>
  <cp:lastModifiedBy>조 성운</cp:lastModifiedBy>
  <cp:revision>29</cp:revision>
  <dcterms:created xsi:type="dcterms:W3CDTF">2021-06-26T07:57:39Z</dcterms:created>
  <dcterms:modified xsi:type="dcterms:W3CDTF">2021-06-27T18:35:46Z</dcterms:modified>
</cp:coreProperties>
</file>